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8" r:id="rId5"/>
    <p:sldId id="259" r:id="rId6"/>
    <p:sldId id="262" r:id="rId7"/>
    <p:sldId id="272" r:id="rId8"/>
    <p:sldId id="273" r:id="rId9"/>
    <p:sldId id="266" r:id="rId10"/>
    <p:sldId id="267" r:id="rId11"/>
    <p:sldId id="268" r:id="rId12"/>
    <p:sldId id="269" r:id="rId13"/>
    <p:sldId id="271" r:id="rId14"/>
    <p:sldId id="265" r:id="rId15"/>
  </p:sldIdLst>
  <p:sldSz cx="9144000" cy="5143500" type="screen16x9"/>
  <p:notesSz cx="6858000" cy="9144000"/>
  <p:embeddedFontLst>
    <p:embeddedFont>
      <p:font typeface="Inter" panose="020B0604020202020204" charset="0"/>
      <p:regular r:id="rId18"/>
      <p:bold r:id="rId19"/>
    </p:embeddedFont>
    <p:embeddedFont>
      <p:font typeface="League Spartan" panose="020B0604020202020204" charset="0"/>
      <p:regular r:id="rId20"/>
      <p:bold r:id="rId21"/>
    </p:embeddedFont>
    <p:embeddedFont>
      <p:font typeface="League Spartan Medium" panose="020B0604020202020204" charset="0"/>
      <p:regular r:id="rId22"/>
      <p:bold r:id="rId23"/>
    </p:embeddedFont>
    <p:embeddedFont>
      <p:font typeface="Poppins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ECAF3A-CE4D-4EB2-881A-25AB0C3876B0}" v="14" dt="2023-04-27T13:07:51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940" y="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6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405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11B6D9-98E4-4B3F-BF06-A3A484908C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92FAFC-C021-4529-865C-AAE05B1939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209FE-727D-45BD-9E46-6BE72FF97125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22801-D35C-42E3-923C-8C95DEA7A4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B9E07-0314-4C42-AB92-A99691DF3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14BC2-B824-4264-82D5-A004B7B13C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9711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d7f9b1ed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d7f9b1ed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SLIDES_API4070969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SLIDES_API4070969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d7f9b1ed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d7f9b1ed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SLIDES_API40709697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SLIDES_API40709697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SLIDES_API195835862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SLIDES_API195835862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SLIDES_API40709697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SLIDES_API40709697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41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465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SLIDES_API195835862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SLIDES_API195835862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ntAq3ii8tdU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pytorch.org/hub/ultralytics_yolov5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blog.roboflow.com/why-and-how-to-implement-random-rotate-data-augmentati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>
            <a:spLocks noGrp="1"/>
          </p:cNvSpPr>
          <p:nvPr>
            <p:ph type="title"/>
          </p:nvPr>
        </p:nvSpPr>
        <p:spPr>
          <a:xfrm>
            <a:off x="632175" y="10693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eague Spartan"/>
                <a:ea typeface="League Spartan"/>
                <a:cs typeface="League Spartan"/>
                <a:sym typeface="League Spartan"/>
              </a:rPr>
              <a:t>Real Time Indian Sign Language Detection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0" name="Google Shape;100;p21"/>
          <p:cNvSpPr txBox="1">
            <a:spLocks noGrp="1"/>
          </p:cNvSpPr>
          <p:nvPr>
            <p:ph type="body" idx="1"/>
          </p:nvPr>
        </p:nvSpPr>
        <p:spPr>
          <a:xfrm>
            <a:off x="727200" y="3069800"/>
            <a:ext cx="4648200" cy="2015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Directed by : Dr. Suneet Kumar Gupta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/>
              <a:t>Team Members:  Moksh Malik ( E22MCAG0020 )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/>
              <a:t>                             Varnika Vyas ( E22MCAG0015 )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/>
              <a:t>                             Ananya Gandhi ( E22MCAG0038 )</a:t>
            </a:r>
            <a:endParaRPr sz="12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801C3F-D010-4BB0-AD63-C3E613C1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075" y="1045466"/>
            <a:ext cx="3589800" cy="553968"/>
          </a:xfrm>
        </p:spPr>
        <p:txBody>
          <a:bodyPr/>
          <a:lstStyle/>
          <a:p>
            <a:r>
              <a:rPr lang="en-IN" dirty="0"/>
              <a:t>Evaluating the model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0128188-7FDF-4259-952E-B914FCF05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4852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Inference was run on the test images to check the accuracy of the trained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weights (best.pt) were uploaded to Roboflow platform for the deployment part.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model showed very high accuracy on the testing dataset (more than 90%)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6D679-CD4A-43BE-AF26-0B2C8BE7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17" y="618520"/>
            <a:ext cx="3509983" cy="377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A329B-255C-4F75-8FD8-3FA27151A110}"/>
              </a:ext>
            </a:extLst>
          </p:cNvPr>
          <p:cNvSpPr txBox="1"/>
          <p:nvPr/>
        </p:nvSpPr>
        <p:spPr>
          <a:xfrm>
            <a:off x="1161944" y="4451827"/>
            <a:ext cx="1938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Output of inference</a:t>
            </a:r>
          </a:p>
        </p:txBody>
      </p:sp>
    </p:spTree>
    <p:extLst>
      <p:ext uri="{BB962C8B-B14F-4D97-AF65-F5344CB8AC3E}">
        <p14:creationId xmlns:p14="http://schemas.microsoft.com/office/powerpoint/2010/main" val="13875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2AD3C5-0A9A-4871-9350-FD0EE6D8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Deploying the model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BC6B7F-226D-471B-B730-372E33460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700" y="1723725"/>
            <a:ext cx="3605100" cy="24852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trained model was hosted at the Roboflow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Deployment was performed as a website.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website provides option for inference on images in your local device or hosted elsewhere through URL.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Also provides the option for real-time inference through your webcam.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7C300-6608-498C-BDB2-9943BC4C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202" y="701802"/>
            <a:ext cx="4014203" cy="37970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7023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0EF7-B4D0-4C63-A1CD-005428322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250" y="259856"/>
            <a:ext cx="6485100" cy="726900"/>
          </a:xfrm>
        </p:spPr>
        <p:txBody>
          <a:bodyPr/>
          <a:lstStyle/>
          <a:p>
            <a:r>
              <a:rPr lang="en-IN" dirty="0"/>
              <a:t>Video of the project</a:t>
            </a:r>
          </a:p>
        </p:txBody>
      </p:sp>
      <p:pic>
        <p:nvPicPr>
          <p:cNvPr id="6" name="Online Media 1" title="ISL Project Video">
            <a:hlinkClick r:id="" action="ppaction://media"/>
            <a:extLst>
              <a:ext uri="{FF2B5EF4-FFF2-40B4-BE49-F238E27FC236}">
                <a16:creationId xmlns:a16="http://schemas.microsoft.com/office/drawing/2014/main" id="{67007C10-6F56-4BCE-90B2-F2BB175795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0056" y="1134240"/>
            <a:ext cx="6547294" cy="3682853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139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your time 😊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3698532" y="656769"/>
            <a:ext cx="244680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1"/>
          </p:nvPr>
        </p:nvSpPr>
        <p:spPr>
          <a:xfrm>
            <a:off x="3551464" y="933753"/>
            <a:ext cx="5870121" cy="1270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131919"/>
                </a:solidFill>
                <a:latin typeface="Arial"/>
                <a:ea typeface="Arial"/>
                <a:cs typeface="Arial"/>
                <a:sym typeface="Arial"/>
              </a:rPr>
              <a:t>What is Indian Sign Language</a:t>
            </a: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131919"/>
                </a:solidFill>
                <a:latin typeface="Arial"/>
                <a:ea typeface="Arial"/>
                <a:cs typeface="Arial"/>
                <a:sym typeface="Arial"/>
              </a:rPr>
              <a:t>What is YOLOv5?</a:t>
            </a: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131919"/>
                </a:solidFill>
                <a:latin typeface="Arial"/>
                <a:ea typeface="Arial"/>
                <a:cs typeface="Arial"/>
                <a:sym typeface="Arial"/>
              </a:rPr>
              <a:t>Creating a Dataset</a:t>
            </a: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131919"/>
                </a:solidFill>
                <a:latin typeface="Arial"/>
                <a:ea typeface="Arial"/>
                <a:cs typeface="Arial"/>
                <a:sym typeface="Arial"/>
              </a:rPr>
              <a:t>Annotating</a:t>
            </a: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131919"/>
                </a:solidFill>
                <a:latin typeface="Arial"/>
                <a:ea typeface="Arial"/>
                <a:cs typeface="Arial"/>
                <a:sym typeface="Arial"/>
              </a:rPr>
              <a:t>What a label looks like</a:t>
            </a: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131919"/>
                </a:solidFill>
                <a:latin typeface="Arial"/>
                <a:ea typeface="Arial"/>
                <a:cs typeface="Arial"/>
                <a:sym typeface="Arial"/>
              </a:rPr>
              <a:t>Data preprocessing and Augmentation</a:t>
            </a: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131919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131919"/>
                </a:solidFill>
                <a:latin typeface="Arial"/>
                <a:ea typeface="Arial"/>
                <a:cs typeface="Arial"/>
                <a:sym typeface="Arial"/>
              </a:rPr>
              <a:t>Evaluating a Model </a:t>
            </a: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131919"/>
                </a:solidFill>
                <a:latin typeface="Arial"/>
                <a:ea typeface="Arial"/>
                <a:cs typeface="Arial"/>
                <a:sym typeface="Arial"/>
              </a:rPr>
              <a:t>Deploying the Model</a:t>
            </a: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131919"/>
                </a:solidFill>
                <a:latin typeface="Arial"/>
                <a:ea typeface="Arial"/>
                <a:cs typeface="Arial"/>
                <a:sym typeface="Arial"/>
              </a:rPr>
              <a:t>Video of the Project</a:t>
            </a: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endParaRPr lang="en" sz="1800" dirty="0">
              <a:solidFill>
                <a:srgbClr val="1319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endParaRPr lang="en" sz="1800" dirty="0">
              <a:solidFill>
                <a:srgbClr val="1319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endParaRPr lang="en" sz="1800" dirty="0">
              <a:solidFill>
                <a:srgbClr val="1319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</a:pPr>
            <a:endParaRPr lang="en" sz="1800" dirty="0">
              <a:solidFill>
                <a:srgbClr val="1319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0050" lvl="0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 panose="020B0604020202020204" pitchFamily="34" charset="0"/>
              <a:buChar char="•"/>
            </a:pPr>
            <a:endParaRPr sz="1800" dirty="0">
              <a:solidFill>
                <a:srgbClr val="13191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1919"/>
              </a:buClr>
              <a:buSzPts val="1800"/>
              <a:buFont typeface="Arial"/>
              <a:buChar char="●"/>
            </a:pPr>
            <a:endParaRPr sz="1800" dirty="0">
              <a:solidFill>
                <a:srgbClr val="13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5510"/>
          <a:stretch/>
        </p:blipFill>
        <p:spPr>
          <a:xfrm>
            <a:off x="5843100" y="61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What is </a:t>
            </a:r>
            <a:r>
              <a:rPr lang="en" dirty="0"/>
              <a:t>Indian Sign Language (ISL)?</a:t>
            </a:r>
            <a:endParaRPr dirty="0"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ISL is a visual language used by deaf and hard-of-hearing communities in India.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It involves the use of gestures and facial expressions to convey meaning.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Has 26 letters, just like the English alphabet.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What is </a:t>
            </a:r>
            <a:r>
              <a:rPr lang="en" dirty="0"/>
              <a:t>YOLOv5 ?</a:t>
            </a:r>
            <a:endParaRPr dirty="0"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1"/>
          </p:nvPr>
        </p:nvSpPr>
        <p:spPr>
          <a:xfrm>
            <a:off x="4722075" y="1753599"/>
            <a:ext cx="3589800" cy="2797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YOLOv5 stands for You Only Look Once version 5.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Uses deep learning to detect objects in real-time.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A pre-trained architecture trained on the MS-COCO dataset consisting of 80 different classes of general objects.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Comes in different variants depending on training parameters.</a:t>
            </a: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Used for Real-time Indian Sign Language Detection</a:t>
            </a: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EF18F-2136-4F07-9FD8-4BAF84212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7825" y="671512"/>
            <a:ext cx="2617437" cy="3800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AF4EB-DD2B-423A-BF42-EAEEE6E3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59" y="764071"/>
            <a:ext cx="3076841" cy="3957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a Dataset</a:t>
            </a:r>
            <a:endParaRPr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642700" y="1880887"/>
            <a:ext cx="3605100" cy="2341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Use</a:t>
            </a:r>
            <a:r>
              <a:rPr lang="en-IN" dirty="0"/>
              <a:t>d</a:t>
            </a:r>
            <a:r>
              <a:rPr lang="en" dirty="0"/>
              <a:t> OpenCV library in Python to capture images (33 per class) in .jpg format for each alphabet of ISL.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Create a final dataset of approximately 100 images per class.</a:t>
            </a:r>
          </a:p>
          <a:p>
            <a:pPr lvl="0">
              <a:lnSpc>
                <a:spcPct val="110000"/>
              </a:lnSpc>
              <a:buChar char="●"/>
            </a:pPr>
            <a:r>
              <a:rPr lang="en-US" dirty="0"/>
              <a:t> Used labelImg software to label (annotate) the captured images with bounding boxes.</a:t>
            </a:r>
          </a:p>
          <a:p>
            <a:pPr lvl="0">
              <a:lnSpc>
                <a:spcPct val="110000"/>
              </a:lnSpc>
              <a:buChar char="●"/>
            </a:pPr>
            <a:r>
              <a:rPr lang="en-US" dirty="0"/>
              <a:t>Integrated the dataset with publicly available dataset</a:t>
            </a:r>
          </a:p>
          <a:p>
            <a:pPr lvl="0">
              <a:lnSpc>
                <a:spcPct val="110000"/>
              </a:lnSpc>
              <a:buChar char="●"/>
            </a:pP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F9EDF8-B458-493B-A31B-1D57DD5F5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075" y="1045466"/>
            <a:ext cx="3589800" cy="553968"/>
          </a:xfrm>
        </p:spPr>
        <p:txBody>
          <a:bodyPr/>
          <a:lstStyle/>
          <a:p>
            <a:r>
              <a:rPr lang="en-IN" dirty="0"/>
              <a:t>Annotating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F888EB7-C9ED-4B0A-A6CB-48956710A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202513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 </a:t>
            </a:r>
            <a:r>
              <a:rPr lang="en-IN" dirty="0"/>
              <a:t>Used </a:t>
            </a:r>
            <a:r>
              <a:rPr lang="en-IN" dirty="0" err="1"/>
              <a:t>labelImg</a:t>
            </a:r>
            <a:r>
              <a:rPr lang="en-IN" dirty="0"/>
              <a:t> software for labelling which is an open-source software.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Bounding boxes around the object are created with the name of its class.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Some images were not labelled so the  model can recognise when not to recognise the object.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EACDD-F00B-45E9-8ACC-0D4B47D07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5" y="355324"/>
            <a:ext cx="3667538" cy="44328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312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E53D4-FB10-45FF-8C25-0416CC08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 label looks like?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280347F-AD80-4F9B-A4DE-714D39462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175" y="1605398"/>
            <a:ext cx="3605100" cy="1078167"/>
          </a:xfrm>
        </p:spPr>
        <p:txBody>
          <a:bodyPr/>
          <a:lstStyle/>
          <a:p>
            <a:pPr lvl="0">
              <a:buClr>
                <a:srgbClr val="595959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A label is a text file that includes the class, x and y coordinates, width, and height of the bounding box in normalized XYWH format (0-1).</a:t>
            </a:r>
            <a:endParaRPr lang="en-IN" dirty="0">
              <a:solidFill>
                <a:srgbClr val="595959"/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64BF7-8B8E-4717-85A1-28A556CF0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4" y="2683564"/>
            <a:ext cx="4148548" cy="2295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08A59F-F517-4A1F-9299-538BE6230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59" y="1950269"/>
            <a:ext cx="3805770" cy="1242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DB3AB9-099B-4CD2-9529-D8559BE401BF}"/>
              </a:ext>
            </a:extLst>
          </p:cNvPr>
          <p:cNvSpPr txBox="1"/>
          <p:nvPr/>
        </p:nvSpPr>
        <p:spPr>
          <a:xfrm>
            <a:off x="5183859" y="3265142"/>
            <a:ext cx="369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text file (labels) for the corresponding image</a:t>
            </a:r>
          </a:p>
        </p:txBody>
      </p:sp>
    </p:spTree>
    <p:extLst>
      <p:ext uri="{BB962C8B-B14F-4D97-AF65-F5344CB8AC3E}">
        <p14:creationId xmlns:p14="http://schemas.microsoft.com/office/powerpoint/2010/main" val="148377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4722075" y="997399"/>
            <a:ext cx="3589800" cy="756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Preprocessing and Augmentation</a:t>
            </a:r>
            <a:endParaRPr dirty="0"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1"/>
          </p:nvPr>
        </p:nvSpPr>
        <p:spPr>
          <a:xfrm>
            <a:off x="4722075" y="2074149"/>
            <a:ext cx="3589800" cy="2071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Preprocessing techniques such as Auto-Orient and Resize were used.</a:t>
            </a: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Augmentations, for example, Flip, Rotation, Blur were used.</a:t>
            </a: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Data size was increased by using such methods.</a:t>
            </a: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Overfitting was avoided after augmentation of the dataset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90FF1-36FE-45D8-B57C-2CD93F433F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982" b="44127"/>
          <a:stretch/>
        </p:blipFill>
        <p:spPr>
          <a:xfrm>
            <a:off x="447806" y="485192"/>
            <a:ext cx="3441785" cy="4049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78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752646E-B894-42BF-85FB-5FF6B79117F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8425" r="8425"/>
          <a:stretch>
            <a:fillRect/>
          </a:stretch>
        </p:blipFill>
        <p:spPr>
          <a:xfrm>
            <a:off x="680022" y="688284"/>
            <a:ext cx="2576362" cy="39189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CA94A3-08C0-4880-A4BB-1A62DDF4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075" y="1045466"/>
            <a:ext cx="3589800" cy="553968"/>
          </a:xfrm>
        </p:spPr>
        <p:txBody>
          <a:bodyPr/>
          <a:lstStyle/>
          <a:p>
            <a:r>
              <a:rPr lang="en-IN" dirty="0"/>
              <a:t>Training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91966B-F4CC-453B-A1D5-62C15A23B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1949820"/>
            <a:ext cx="3589800" cy="24852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Custom YAML file for 26 classes was created.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YOLOv5s version was used because of faster real-time inference and smaller size.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The model was trained with a batch size of 128 for 250 epochs using default weights.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Achieved mAP of more than 95% in it’s best run</a:t>
            </a:r>
          </a:p>
        </p:txBody>
      </p:sp>
    </p:spTree>
    <p:extLst>
      <p:ext uri="{BB962C8B-B14F-4D97-AF65-F5344CB8AC3E}">
        <p14:creationId xmlns:p14="http://schemas.microsoft.com/office/powerpoint/2010/main" val="125396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1">
    <wetp:webextensionref xmlns:r="http://schemas.openxmlformats.org/officeDocument/2006/relationships" r:id="rId1"/>
  </wetp:taskpane>
  <wetp:taskpane dockstate="right" visibility="0" width="438" row="7">
    <wetp:webextensionref xmlns:r="http://schemas.openxmlformats.org/officeDocument/2006/relationships" r:id="rId2"/>
  </wetp:taskpane>
  <wetp:taskpane dockstate="right" visibility="0" width="438" row="12">
    <wetp:webextensionref xmlns:r="http://schemas.openxmlformats.org/officeDocument/2006/relationships" r:id="rId3"/>
  </wetp:taskpane>
  <wetp:taskpane dockstate="right" visibility="0" width="438" row="13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B1DEC11E-29C8-4B5F-B408-14A0EEFAF8D3}">
  <we:reference id="wa104380862" version="1.5.0.0" store="en-U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6D35A07-02F2-43B8-AA97-4F176BCB5239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92DBED5B-10FC-4CC0-9C9B-9ED08CB23FCE}">
  <we:reference id="wa104380050" version="3.4.0.0" store="en-US" storeType="OMEX"/>
  <we:alternateReferences>
    <we:reference id="wa104380050" version="3.4.0.0" store="WA104380050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075FBBA1-A616-4899-9DC3-1777A0A22467}">
  <we:reference id="wa200003157" version="1.0.0.0" store="en-US" storeType="OMEX"/>
  <we:alternateReferences>
    <we:reference id="wa200003157" version="1.0.0.0" store="WA20000315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539</Words>
  <Application>Microsoft Office PowerPoint</Application>
  <PresentationFormat>On-screen Show (16:9)</PresentationFormat>
  <Paragraphs>64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Poppins</vt:lpstr>
      <vt:lpstr>Inter</vt:lpstr>
      <vt:lpstr>League Spartan</vt:lpstr>
      <vt:lpstr>League Spartan Medium</vt:lpstr>
      <vt:lpstr>Arial</vt:lpstr>
      <vt:lpstr>Simple Light</vt:lpstr>
      <vt:lpstr>Modern Monochrome - v1</vt:lpstr>
      <vt:lpstr>Real Time Indian Sign Language Detection</vt:lpstr>
      <vt:lpstr>Contents</vt:lpstr>
      <vt:lpstr>What is Indian Sign Language (ISL)?</vt:lpstr>
      <vt:lpstr>What is YOLOv5 ?</vt:lpstr>
      <vt:lpstr>Creating a Dataset</vt:lpstr>
      <vt:lpstr>Annotating</vt:lpstr>
      <vt:lpstr>What a label looks like?</vt:lpstr>
      <vt:lpstr>Data Preprocessing and Augmentation</vt:lpstr>
      <vt:lpstr>Training </vt:lpstr>
      <vt:lpstr>Evaluating the model</vt:lpstr>
      <vt:lpstr>Deploying the model</vt:lpstr>
      <vt:lpstr>Video of the project</vt:lpstr>
      <vt:lpstr>Thank you for your time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Indian Sign Language Detection</dc:title>
  <dc:creator>Ananya Gandhi</dc:creator>
  <cp:lastModifiedBy>Ananya Gandhi</cp:lastModifiedBy>
  <cp:revision>18</cp:revision>
  <dcterms:modified xsi:type="dcterms:W3CDTF">2023-04-27T13:09:25Z</dcterms:modified>
</cp:coreProperties>
</file>